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xml" Extension="xml"/>
  <Default ContentType="image/png" Extension="png"/>
  <Default ContentType="application/vnd.ms-excel" Extension="xls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excel" PartName="/ppt/embeddings/Microsoft_Excel_Sheet1.xls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6858000" cx="9144000"/>
  <p:notesSz cx="7099300" cy="10234600"/>
  <p:embeddedFontLst>
    <p:embeddedFont>
      <p:font typeface="Corbel"/>
      <p:regular r:id="rId80"/>
      <p:bold r:id="rId81"/>
      <p:italic r:id="rId82"/>
      <p:boldItalic r:id="rId83"/>
    </p:embeddedFont>
    <p:embeddedFont>
      <p:font typeface="Tahoma"/>
      <p:regular r:id="rId84"/>
      <p:bold r:id="rId85"/>
    </p:embeddedFont>
    <p:embeddedFont>
      <p:font typeface="Arial Black"/>
      <p:regular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87" roundtripDataSignature="AMtx7miK0ufN1ZvGRYxkxpRbueSXCIkh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555ADB-4B29-45D9-B8E8-E45FFB4842AF}">
  <a:tblStyle styleId="{61555ADB-4B29-45D9-B8E8-E45FFB4842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homa-regular.fntdata"/><Relationship Id="rId83" Type="http://schemas.openxmlformats.org/officeDocument/2006/relationships/font" Target="fonts/Corbel-boldItalic.fntdata"/><Relationship Id="rId42" Type="http://schemas.openxmlformats.org/officeDocument/2006/relationships/slide" Target="slides/slide35.xml"/><Relationship Id="rId86" Type="http://schemas.openxmlformats.org/officeDocument/2006/relationships/font" Target="fonts/ArialBlack-regular.fntdata"/><Relationship Id="rId41" Type="http://schemas.openxmlformats.org/officeDocument/2006/relationships/slide" Target="slides/slide34.xml"/><Relationship Id="rId85" Type="http://schemas.openxmlformats.org/officeDocument/2006/relationships/font" Target="fonts/Tahoma-bold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customschemas.google.com/relationships/presentationmetadata" Target="meta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Corbel-regular.fntdata"/><Relationship Id="rId82" Type="http://schemas.openxmlformats.org/officeDocument/2006/relationships/font" Target="fonts/Corbel-italic.fntdata"/><Relationship Id="rId81" Type="http://schemas.openxmlformats.org/officeDocument/2006/relationships/font" Target="fonts/Corbel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81" name="Google Shape;81;p1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2" name="Google Shape;82;p1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83" name="Google Shape;83;p1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ea6b0ed7a_0_28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ea6b0ed7a_0_28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2ea6b0ed7a_0_28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d107aa208_0_0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d107aa208_0_0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2d107aa208_0_0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d107aa208_0_7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d107aa208_0_7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2d107aa208_0_7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d107aa208_0_14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d107aa208_0_14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2d107aa208_0_14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/>
        </p:nvSpPr>
        <p:spPr>
          <a:xfrm>
            <a:off x="0" y="0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203" name="Google Shape;203;p6:notes"/>
          <p:cNvSpPr txBox="1"/>
          <p:nvPr/>
        </p:nvSpPr>
        <p:spPr>
          <a:xfrm>
            <a:off x="4022725" y="0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04" name="Google Shape;204;p6:notes"/>
          <p:cNvSpPr txBox="1"/>
          <p:nvPr/>
        </p:nvSpPr>
        <p:spPr>
          <a:xfrm>
            <a:off x="0" y="9723437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205" name="Google Shape;205;p6:notes"/>
          <p:cNvSpPr txBox="1"/>
          <p:nvPr/>
        </p:nvSpPr>
        <p:spPr>
          <a:xfrm>
            <a:off x="4022725" y="9723437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214" name="Google Shape;214;p7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15" name="Google Shape;215;p7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216" name="Google Shape;216;p7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235" name="Google Shape;235;p8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36" name="Google Shape;236;p8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237" name="Google Shape;237;p8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248" name="Google Shape;248;p9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49" name="Google Shape;249;p9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250" name="Google Shape;250;p9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fc886ef44_0_0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fc886ef44_0_0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2fc886ef44_0_0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269" name="Google Shape;269;p10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270" name="Google Shape;270;p10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271" name="Google Shape;271;p10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91" name="Google Shape;91;p2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2" name="Google Shape;92;p2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93" name="Google Shape;93;p2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fc886ef44_0_15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fc886ef44_0_15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2fc886ef44_0_15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fc886ef44_0_7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fc886ef44_0_7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fc886ef44_0_7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fc886ef44_0_22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fc886ef44_0_22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2fc886ef44_0_22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fc886ef44_0_31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fc886ef44_0_31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2fc886ef44_0_31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fc886ef44_0_46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fc886ef44_0_46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2fc886ef44_0_46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fc886ef44_0_39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fc886ef44_0_39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2fc886ef44_0_39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fc886ef44_0_53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fc886ef44_0_53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2fc886ef44_0_53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fc886ef44_0_61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fc886ef44_0_61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2fc886ef44_0_61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348" name="Google Shape;348;p11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49" name="Google Shape;349;p11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350" name="Google Shape;350;p11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1" name="Google Shape;351;p11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11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359" name="Google Shape;359;p12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60" name="Google Shape;360;p12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361" name="Google Shape;361;p12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103" name="Google Shape;103;p3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4" name="Google Shape;104;p3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105" name="Google Shape;105;p3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382" name="Google Shape;382;p13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83" name="Google Shape;383;p13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384" name="Google Shape;384;p13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p13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396" name="Google Shape;396;p14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397" name="Google Shape;397;p14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398" name="Google Shape;398;p14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9" name="Google Shape;399;p14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14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08" name="Google Shape;408;p15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09" name="Google Shape;409;p15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10" name="Google Shape;410;p15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11" name="Google Shape;411;p15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15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6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19" name="Google Shape;419;p16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20" name="Google Shape;420;p16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21" name="Google Shape;421;p16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2" name="Google Shape;422;p16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p16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30" name="Google Shape;430;p17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31" name="Google Shape;431;p17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32" name="Google Shape;432;p17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3" name="Google Shape;433;p17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17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45" name="Google Shape;445;p18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46" name="Google Shape;446;p18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47" name="Google Shape;447;p18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48" name="Google Shape;448;p18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18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56" name="Google Shape;456;p19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57" name="Google Shape;457;p19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58" name="Google Shape;458;p19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59" name="Google Shape;459;p19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19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73" name="Google Shape;473;p20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74" name="Google Shape;474;p20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75" name="Google Shape;475;p20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6" name="Google Shape;476;p20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p20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84" name="Google Shape;484;p21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85" name="Google Shape;485;p21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86" name="Google Shape;486;p21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7" name="Google Shape;487;p21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p21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495" name="Google Shape;495;p22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496" name="Google Shape;496;p22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497" name="Google Shape;497;p22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98" name="Google Shape;498;p22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p22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117" name="Google Shape;117;p4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18" name="Google Shape;118;p4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119" name="Google Shape;119;p4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06" name="Google Shape;506;p23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07" name="Google Shape;507;p23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08" name="Google Shape;508;p23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9" name="Google Shape;509;p23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p23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4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17" name="Google Shape;517;p24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18" name="Google Shape;518;p24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19" name="Google Shape;519;p24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0" name="Google Shape;520;p24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1" name="Google Shape;521;p24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28" name="Google Shape;528;p25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29" name="Google Shape;529;p25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30" name="Google Shape;530;p25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31" name="Google Shape;531;p25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p25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43" name="Google Shape;543;p26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44" name="Google Shape;544;p26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45" name="Google Shape;545;p26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6" name="Google Shape;546;p26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p26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7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54" name="Google Shape;554;p27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55" name="Google Shape;555;p27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56" name="Google Shape;556;p27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7" name="Google Shape;557;p27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8" name="Google Shape;558;p27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8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65" name="Google Shape;565;p28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66" name="Google Shape;566;p28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67" name="Google Shape;567;p28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68" name="Google Shape;568;p28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p28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371633ca9f_0_0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371633ca9f_0_0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371633ca9f_0_0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9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84" name="Google Shape;584;p29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85" name="Google Shape;585;p29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86" name="Google Shape;586;p29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87" name="Google Shape;587;p29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p29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0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595" name="Google Shape;595;p30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596" name="Google Shape;596;p30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597" name="Google Shape;597;p30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8" name="Google Shape;598;p30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p30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1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15" name="Google Shape;615;p31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16" name="Google Shape;616;p31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17" name="Google Shape;617;p31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8" name="Google Shape;618;p31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p31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128" name="Google Shape;128;p5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29" name="Google Shape;129;p5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130" name="Google Shape;130;p5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2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26" name="Google Shape;626;p32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27" name="Google Shape;627;p32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28" name="Google Shape;628;p32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9" name="Google Shape;629;p32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0" name="Google Shape;630;p32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71633ca9f_0_7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71633ca9f_0_7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3371633ca9f_0_7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3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45" name="Google Shape;645;p33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46" name="Google Shape;646;p33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47" name="Google Shape;647;p33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8" name="Google Shape;648;p33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33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56" name="Google Shape;656;p34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57" name="Google Shape;657;p34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58" name="Google Shape;658;p34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59" name="Google Shape;659;p34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p34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67" name="Google Shape;667;p35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68" name="Google Shape;668;p35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69" name="Google Shape;669;p35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70" name="Google Shape;670;p35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1" name="Google Shape;671;p35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6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78" name="Google Shape;678;p36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79" name="Google Shape;679;p36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80" name="Google Shape;680;p36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81" name="Google Shape;681;p36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Google Shape;682;p36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689" name="Google Shape;689;p37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690" name="Google Shape;690;p37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691" name="Google Shape;691;p37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2" name="Google Shape;692;p37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Google Shape;693;p37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700" name="Google Shape;700;p38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01" name="Google Shape;701;p38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702" name="Google Shape;702;p38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03" name="Google Shape;703;p38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4" name="Google Shape;704;p38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9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714" name="Google Shape;714;p39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15" name="Google Shape;715;p39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716" name="Google Shape;716;p39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17" name="Google Shape;717;p39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8" name="Google Shape;718;p39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730" name="Google Shape;730;p40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31" name="Google Shape;731;p40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732" name="Google Shape;732;p40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3" name="Google Shape;733;p40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4" name="Google Shape;734;p40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ea6b0ed7a_0_0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ea6b0ed7a_0_0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2ea6b0ed7a_0_0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1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2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749" name="Google Shape;749;p42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50" name="Google Shape;750;p42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751" name="Google Shape;751;p42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52" name="Google Shape;752;p42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3" name="Google Shape;753;p42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761" name="Google Shape;761;p43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62" name="Google Shape;762;p43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763" name="Google Shape;763;p43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64" name="Google Shape;764;p43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5" name="Google Shape;765;p43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4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773" name="Google Shape;773;p44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74" name="Google Shape;774;p44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775" name="Google Shape;775;p44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76" name="Google Shape;776;p44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7" name="Google Shape;777;p44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5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5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6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7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7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8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8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9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816" name="Google Shape;816;p49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17" name="Google Shape;817;p49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818" name="Google Shape;818;p49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19" name="Google Shape;819;p49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0" name="Google Shape;820;p49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0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828" name="Google Shape;828;p50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29" name="Google Shape;829;p50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830" name="Google Shape;830;p50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31" name="Google Shape;831;p50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2" name="Google Shape;832;p50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ea6b0ed7a_0_7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ea6b0ed7a_0_7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2ea6b0ed7a_0_7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1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841" name="Google Shape;841;p51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42" name="Google Shape;842;p51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843" name="Google Shape;843;p51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44" name="Google Shape;844;p51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5" name="Google Shape;845;p51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2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852" name="Google Shape;852;p52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53" name="Google Shape;853;p52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854" name="Google Shape;854;p52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55" name="Google Shape;855;p52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Google Shape;856;p52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3:notes"/>
          <p:cNvSpPr txBox="1"/>
          <p:nvPr/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Morgan Kaufmann Publishers</a:t>
            </a:r>
            <a:endParaRPr/>
          </a:p>
        </p:txBody>
      </p:sp>
      <p:sp>
        <p:nvSpPr>
          <p:cNvPr id="864" name="Google Shape;864;p53:notes"/>
          <p:cNvSpPr txBox="1"/>
          <p:nvPr/>
        </p:nvSpPr>
        <p:spPr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65" name="Google Shape;865;p53:notes"/>
          <p:cNvSpPr txBox="1"/>
          <p:nvPr/>
        </p:nvSpPr>
        <p:spPr>
          <a:xfrm>
            <a:off x="0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 — Arithmetic for Computers</a:t>
            </a:r>
            <a:endParaRPr/>
          </a:p>
        </p:txBody>
      </p:sp>
      <p:sp>
        <p:nvSpPr>
          <p:cNvPr id="866" name="Google Shape;866;p53:notes"/>
          <p:cNvSpPr txBox="1"/>
          <p:nvPr/>
        </p:nvSpPr>
        <p:spPr>
          <a:xfrm>
            <a:off x="4022725" y="9723437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67" name="Google Shape;867;p53:notes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Google Shape;868;p53:notes"/>
          <p:cNvSpPr txBox="1"/>
          <p:nvPr>
            <p:ph idx="1" type="body"/>
          </p:nvPr>
        </p:nvSpPr>
        <p:spPr>
          <a:xfrm>
            <a:off x="946150" y="4862512"/>
            <a:ext cx="5207000" cy="460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ea6b0ed7a_0_14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ea6b0ed7a_0_14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2ea6b0ed7a_0_14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ea6b0ed7a_0_21:notes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ea6b0ed7a_0_21:notes"/>
          <p:cNvSpPr txBox="1"/>
          <p:nvPr>
            <p:ph idx="1" type="body"/>
          </p:nvPr>
        </p:nvSpPr>
        <p:spPr>
          <a:xfrm>
            <a:off x="946150" y="4862512"/>
            <a:ext cx="5207100" cy="46038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2ea6b0ed7a_0_21:notes"/>
          <p:cNvSpPr txBox="1"/>
          <p:nvPr>
            <p:ph idx="12" type="sldNum"/>
          </p:nvPr>
        </p:nvSpPr>
        <p:spPr>
          <a:xfrm>
            <a:off x="4022725" y="9723437"/>
            <a:ext cx="3076500" cy="5112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/>
          <p:nvPr>
            <p:ph type="ctrTitle"/>
          </p:nvPr>
        </p:nvSpPr>
        <p:spPr>
          <a:xfrm>
            <a:off x="2409825" y="1844675"/>
            <a:ext cx="583247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5"/>
          <p:cNvSpPr txBox="1"/>
          <p:nvPr>
            <p:ph idx="1" type="subTitle"/>
          </p:nvPr>
        </p:nvSpPr>
        <p:spPr>
          <a:xfrm>
            <a:off x="2409825" y="2924175"/>
            <a:ext cx="5832475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SzPts val="1920"/>
              <a:buFont typeface="Noto Sans Symbols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5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5"/>
          <p:cNvSpPr txBox="1"/>
          <p:nvPr>
            <p:ph idx="1" type="body"/>
          </p:nvPr>
        </p:nvSpPr>
        <p:spPr>
          <a:xfrm>
            <a:off x="684213" y="1125538"/>
            <a:ext cx="4059237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73" name="Google Shape;73;p65"/>
          <p:cNvSpPr txBox="1"/>
          <p:nvPr>
            <p:ph idx="2" type="body"/>
          </p:nvPr>
        </p:nvSpPr>
        <p:spPr>
          <a:xfrm>
            <a:off x="4895850" y="1125538"/>
            <a:ext cx="4059238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74" name="Google Shape;74;p65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78" name="Google Shape;78;p66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7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" name="Google Shape;39;p57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 txBox="1"/>
          <p:nvPr>
            <p:ph type="title"/>
          </p:nvPr>
        </p:nvSpPr>
        <p:spPr>
          <a:xfrm rot="5400000">
            <a:off x="4876007" y="2158206"/>
            <a:ext cx="6091238" cy="2066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9"/>
          <p:cNvSpPr txBox="1"/>
          <p:nvPr>
            <p:ph idx="1" type="body"/>
          </p:nvPr>
        </p:nvSpPr>
        <p:spPr>
          <a:xfrm rot="5400000">
            <a:off x="664369" y="165894"/>
            <a:ext cx="6091238" cy="6051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6" name="Google Shape;46;p59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0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" type="body"/>
          </p:nvPr>
        </p:nvSpPr>
        <p:spPr>
          <a:xfrm rot="5400000">
            <a:off x="2263774" y="-454025"/>
            <a:ext cx="5111750" cy="827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6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55" name="Google Shape;55;p61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indent="-326390" lvl="1" marL="914400" algn="l"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indent="-304800" lvl="2" marL="13716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indent="-298450" lvl="3" marL="18288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indent="-292100" lvl="4" marL="22860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indent="-292100" lvl="5" marL="27432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indent="-292100" lvl="6" marL="32004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indent="-292100" lvl="7" marL="3657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indent="-292100" lvl="8" marL="41148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/>
        </p:txBody>
      </p:sp>
      <p:sp>
        <p:nvSpPr>
          <p:cNvPr id="59" name="Google Shape;59;p6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60" name="Google Shape;60;p62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3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66" name="Google Shape;66;p6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67" name="Google Shape;67;p6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68" name="Google Shape;68;p6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69" name="Google Shape;69;p64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/>
        </p:nvSpPr>
        <p:spPr>
          <a:xfrm>
            <a:off x="1619250" y="1125537"/>
            <a:ext cx="28575" cy="57324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4"/>
          <p:cNvSpPr txBox="1"/>
          <p:nvPr/>
        </p:nvSpPr>
        <p:spPr>
          <a:xfrm>
            <a:off x="1981200" y="1987550"/>
            <a:ext cx="36512" cy="381635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4"/>
          <p:cNvSpPr txBox="1"/>
          <p:nvPr/>
        </p:nvSpPr>
        <p:spPr>
          <a:xfrm>
            <a:off x="1763712" y="2708275"/>
            <a:ext cx="7380287" cy="73025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4"/>
          <p:cNvSpPr txBox="1"/>
          <p:nvPr/>
        </p:nvSpPr>
        <p:spPr>
          <a:xfrm>
            <a:off x="0" y="0"/>
            <a:ext cx="9144000" cy="11255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4"/>
          <p:cNvSpPr txBox="1"/>
          <p:nvPr/>
        </p:nvSpPr>
        <p:spPr>
          <a:xfrm>
            <a:off x="0" y="1125537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4"/>
          <p:cNvSpPr txBox="1"/>
          <p:nvPr/>
        </p:nvSpPr>
        <p:spPr>
          <a:xfrm>
            <a:off x="1619250" y="549275"/>
            <a:ext cx="28575" cy="576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K Logo (2).png" id="16" name="Google Shape;16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0825" y="261937"/>
            <a:ext cx="1155700" cy="64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54"/>
          <p:cNvGrpSpPr/>
          <p:nvPr/>
        </p:nvGrpSpPr>
        <p:grpSpPr>
          <a:xfrm>
            <a:off x="1774825" y="104775"/>
            <a:ext cx="6084887" cy="868362"/>
            <a:chOff x="1774113" y="104757"/>
            <a:chExt cx="6084936" cy="868541"/>
          </a:xfrm>
        </p:grpSpPr>
        <p:sp>
          <p:nvSpPr>
            <p:cNvPr id="18" name="Google Shape;18;p54"/>
            <p:cNvSpPr txBox="1"/>
            <p:nvPr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orbel"/>
                <a:buNone/>
              </a:pPr>
              <a:r>
                <a:rPr b="1" i="0" lang="en-US" sz="3000" u="non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COMPUTER ORGANIZATION AND DESIGN</a:t>
              </a:r>
              <a:endParaRPr/>
            </a:p>
          </p:txBody>
        </p:sp>
        <p:sp>
          <p:nvSpPr>
            <p:cNvPr id="19" name="Google Shape;19;p54"/>
            <p:cNvSpPr txBox="1"/>
            <p:nvPr/>
          </p:nvSpPr>
          <p:spPr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Hardware/Software Interface</a:t>
              </a:r>
              <a:endParaRPr/>
            </a:p>
          </p:txBody>
        </p:sp>
      </p:grpSp>
      <p:grpSp>
        <p:nvGrpSpPr>
          <p:cNvPr id="20" name="Google Shape;20;p54"/>
          <p:cNvGrpSpPr/>
          <p:nvPr/>
        </p:nvGrpSpPr>
        <p:grpSpPr>
          <a:xfrm>
            <a:off x="8004175" y="93662"/>
            <a:ext cx="935037" cy="935037"/>
            <a:chOff x="7956376" y="116632"/>
            <a:chExt cx="936104" cy="936104"/>
          </a:xfrm>
        </p:grpSpPr>
        <p:sp>
          <p:nvSpPr>
            <p:cNvPr id="21" name="Google Shape;21;p54"/>
            <p:cNvSpPr/>
            <p:nvPr/>
          </p:nvSpPr>
          <p:spPr>
            <a:xfrm>
              <a:off x="7956376" y="116632"/>
              <a:ext cx="936104" cy="936104"/>
            </a:xfrm>
            <a:prstGeom prst="star32">
              <a:avLst>
                <a:gd fmla="val 37500" name="adj"/>
              </a:avLst>
            </a:pr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4"/>
            <p:cNvSpPr txBox="1"/>
            <p:nvPr/>
          </p:nvSpPr>
          <p:spPr>
            <a:xfrm>
              <a:off x="8112128" y="262849"/>
              <a:ext cx="642081" cy="707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 Black"/>
                <a:buNone/>
              </a:pPr>
              <a:r>
                <a:rPr b="0" i="0" lang="en-US" sz="20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5</a:t>
              </a:r>
              <a:r>
                <a:rPr b="0" baseline="30000" i="0" lang="en-US" sz="2000" u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th</a:t>
              </a:r>
              <a:endParaRPr b="0" i="0" sz="20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3" name="Google Shape;23;p54"/>
            <p:cNvSpPr txBox="1"/>
            <p:nvPr/>
          </p:nvSpPr>
          <p:spPr>
            <a:xfrm>
              <a:off x="8064449" y="517139"/>
              <a:ext cx="732672" cy="308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Edition</a:t>
              </a:r>
              <a:endParaRPr/>
            </a:p>
          </p:txBody>
        </p:sp>
      </p:grpSp>
      <p:sp>
        <p:nvSpPr>
          <p:cNvPr id="24" name="Google Shape;24;p54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4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6"/>
          <p:cNvSpPr txBox="1"/>
          <p:nvPr/>
        </p:nvSpPr>
        <p:spPr>
          <a:xfrm>
            <a:off x="468312" y="260350"/>
            <a:ext cx="36512" cy="381635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6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6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6"/>
          <p:cNvSpPr txBox="1"/>
          <p:nvPr>
            <p:ph idx="11" type="ftr"/>
          </p:nvPr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6"/>
          <p:cNvSpPr txBox="1"/>
          <p:nvPr/>
        </p:nvSpPr>
        <p:spPr>
          <a:xfrm>
            <a:off x="250825" y="981075"/>
            <a:ext cx="8569325" cy="71437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K Logo.jpg" id="35" name="Google Shape;35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0625"/>
            <a:ext cx="1619250" cy="590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Microsoft_Excel_Sheet1.xls"/><Relationship Id="rId5" Type="http://schemas.openxmlformats.org/officeDocument/2006/relationships/oleObject" Target="../embeddings/Microsoft_Excel_Sheet1.xls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2409825" y="1844675"/>
            <a:ext cx="583247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b="1" i="0" lang="en-US" sz="44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Chapter 3</a:t>
            </a:r>
            <a:endParaRPr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2409825" y="2924175"/>
            <a:ext cx="58324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0" i="0" lang="en-US" sz="32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Arithmetic for Computers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ea6b0ed7a_0_28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2ea6b0ed7a_0_28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32ea6b0ed7a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620"/>
            <a:ext cx="9144001" cy="6562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d107aa208_0_0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2d107aa208_0_0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32d107aa20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753"/>
            <a:ext cx="9144000" cy="634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d107aa208_0_7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2d107aa208_0_7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32d107aa20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753"/>
            <a:ext cx="9144000" cy="634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d107aa208_0_14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2d107aa208_0_14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32d107aa20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53"/>
            <a:ext cx="9144000" cy="634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/>
        </p:nvSpPr>
        <p:spPr>
          <a:xfrm>
            <a:off x="1692275" y="6381750"/>
            <a:ext cx="7272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10" name="Google Shape;210;p6"/>
          <p:cNvSpPr txBox="1"/>
          <p:nvPr>
            <p:ph type="title"/>
          </p:nvPr>
        </p:nvSpPr>
        <p:spPr>
          <a:xfrm>
            <a:off x="684212" y="146050"/>
            <a:ext cx="8259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Arithmetic for Multimedia</a:t>
            </a:r>
            <a:endParaRPr/>
          </a:p>
        </p:txBody>
      </p:sp>
      <p:sp>
        <p:nvSpPr>
          <p:cNvPr id="211" name="Google Shape;211;p6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Graphics and media processing operates on vectors of 8-bit and 16-bit data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64-bit adder, with partitioned carry chain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Operate on 8×8-bit, 4×16-bit, or 2×32-bit vectors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SIMD (single-instruction, multiple-data)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Saturating operations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overflow, result is largest representable value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c.f. 2s-complement modulo arithmetic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clipping in audio, saturation in video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21" name="Google Shape;221;p7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Multiplication</a:t>
            </a:r>
            <a:endParaRPr/>
          </a:p>
        </p:txBody>
      </p:sp>
      <p:sp>
        <p:nvSpPr>
          <p:cNvPr id="222" name="Google Shape;222;p7"/>
          <p:cNvSpPr txBox="1"/>
          <p:nvPr>
            <p:ph idx="1" type="body"/>
          </p:nvPr>
        </p:nvSpPr>
        <p:spPr>
          <a:xfrm>
            <a:off x="684212" y="1125537"/>
            <a:ext cx="8270875" cy="766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long-multiplication approach</a:t>
            </a:r>
            <a:endParaRPr/>
          </a:p>
        </p:txBody>
      </p:sp>
      <p:grpSp>
        <p:nvGrpSpPr>
          <p:cNvPr id="223" name="Google Shape;223;p7"/>
          <p:cNvGrpSpPr/>
          <p:nvPr/>
        </p:nvGrpSpPr>
        <p:grpSpPr>
          <a:xfrm>
            <a:off x="1808162" y="2349500"/>
            <a:ext cx="1250950" cy="2225675"/>
            <a:chOff x="703" y="1616"/>
            <a:chExt cx="788" cy="1402"/>
          </a:xfrm>
        </p:grpSpPr>
        <p:sp>
          <p:nvSpPr>
            <p:cNvPr id="224" name="Google Shape;224;p7"/>
            <p:cNvSpPr txBox="1"/>
            <p:nvPr/>
          </p:nvSpPr>
          <p:spPr>
            <a:xfrm>
              <a:off x="703" y="1616"/>
              <a:ext cx="788" cy="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 1000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×  1001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 1000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0000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0000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1000 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Droid Sans Mono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1001000</a:t>
              </a:r>
              <a:endParaRPr/>
            </a:p>
          </p:txBody>
        </p:sp>
        <p:cxnSp>
          <p:nvCxnSpPr>
            <p:cNvPr id="225" name="Google Shape;225;p7"/>
            <p:cNvCxnSpPr/>
            <p:nvPr/>
          </p:nvCxnSpPr>
          <p:spPr>
            <a:xfrm rot="10800000">
              <a:off x="703" y="2024"/>
              <a:ext cx="77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" name="Google Shape;226;p7"/>
            <p:cNvCxnSpPr/>
            <p:nvPr/>
          </p:nvCxnSpPr>
          <p:spPr>
            <a:xfrm rot="10800000">
              <a:off x="703" y="2795"/>
              <a:ext cx="771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27" name="Google Shape;227;p7"/>
          <p:cNvSpPr txBox="1"/>
          <p:nvPr/>
        </p:nvSpPr>
        <p:spPr>
          <a:xfrm>
            <a:off x="682625" y="4803775"/>
            <a:ext cx="2305050" cy="9255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of product is the sum of operand lengths</a:t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>
            <a:off x="179387" y="2090737"/>
            <a:ext cx="1439862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31528" y="37552"/>
                </a:moveTo>
                <a:lnTo>
                  <a:pt x="8972" y="27292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multiplicand</a:t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179387" y="2565400"/>
            <a:ext cx="1439862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7945" y="38009"/>
                </a:moveTo>
                <a:lnTo>
                  <a:pt x="8972" y="27292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multiplier</a:t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179387" y="4149725"/>
            <a:ext cx="1150937" cy="3587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5139" y="37468"/>
                </a:moveTo>
                <a:lnTo>
                  <a:pt x="8257" y="27636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 rot="5400000">
            <a:off x="7954168" y="823118"/>
            <a:ext cx="20129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§3.3 Multiplication</a:t>
            </a:r>
            <a:endParaRPr/>
          </a:p>
        </p:txBody>
      </p:sp>
      <p:pic>
        <p:nvPicPr>
          <p:cNvPr descr="f03-04-P374493" id="232" name="Google Shape;2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8550" y="2133600"/>
            <a:ext cx="5326062" cy="30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f03-05-P374493" id="242" name="Google Shape;2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773237"/>
            <a:ext cx="3135312" cy="4237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Multiplication Hardware</a:t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>
            <a:off x="6156325" y="5589587"/>
            <a:ext cx="1439862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3490" y="-10459"/>
                </a:moveTo>
                <a:lnTo>
                  <a:pt x="8972" y="-1372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Initially 0</a:t>
            </a:r>
            <a:endParaRPr/>
          </a:p>
        </p:txBody>
      </p:sp>
      <p:pic>
        <p:nvPicPr>
          <p:cNvPr descr="f03-04-P374493" id="245" name="Google Shape;2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550" y="2133600"/>
            <a:ext cx="5326062" cy="30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f03-06-P374493" id="255" name="Google Shape;2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275" y="1989137"/>
            <a:ext cx="5340350" cy="27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Optimized Multiplier</a:t>
            </a:r>
            <a:endParaRPr/>
          </a:p>
        </p:txBody>
      </p:sp>
      <p:sp>
        <p:nvSpPr>
          <p:cNvPr id="257" name="Google Shape;257;p9"/>
          <p:cNvSpPr txBox="1"/>
          <p:nvPr>
            <p:ph idx="1" type="body"/>
          </p:nvPr>
        </p:nvSpPr>
        <p:spPr>
          <a:xfrm>
            <a:off x="684212" y="1125537"/>
            <a:ext cx="8270875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steps in parallel: add/shift</a:t>
            </a:r>
            <a:endParaRPr/>
          </a:p>
        </p:txBody>
      </p:sp>
      <p:sp>
        <p:nvSpPr>
          <p:cNvPr id="258" name="Google Shape;258;p9"/>
          <p:cNvSpPr txBox="1"/>
          <p:nvPr/>
        </p:nvSpPr>
        <p:spPr>
          <a:xfrm>
            <a:off x="684212" y="5013325"/>
            <a:ext cx="8270875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cycle per partial-product addition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That’s ok, if frequency of multiplications is low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fc886ef44_0_0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Moore’s Law</a:t>
            </a:r>
            <a:endParaRPr/>
          </a:p>
        </p:txBody>
      </p:sp>
      <p:sp>
        <p:nvSpPr>
          <p:cNvPr id="265" name="Google Shape;265;g32fc886ef44_0_0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g32fc886ef4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0" y="9155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76" name="Google Shape;276;p10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Faster Multiplier</a:t>
            </a:r>
            <a:endParaRPr/>
          </a:p>
        </p:txBody>
      </p:sp>
      <p:sp>
        <p:nvSpPr>
          <p:cNvPr id="277" name="Google Shape;277;p10"/>
          <p:cNvSpPr txBox="1"/>
          <p:nvPr>
            <p:ph idx="1" type="body"/>
          </p:nvPr>
        </p:nvSpPr>
        <p:spPr>
          <a:xfrm>
            <a:off x="684212" y="1125537"/>
            <a:ext cx="8270875" cy="1223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multiple adders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Cost/performance tradeoff</a:t>
            </a:r>
            <a:endParaRPr/>
          </a:p>
        </p:txBody>
      </p:sp>
      <p:pic>
        <p:nvPicPr>
          <p:cNvPr descr="f03-08-P374493" id="278" name="Google Shape;2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2420937"/>
            <a:ext cx="6845300" cy="2652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0"/>
          <p:cNvSpPr txBox="1"/>
          <p:nvPr/>
        </p:nvSpPr>
        <p:spPr>
          <a:xfrm>
            <a:off x="684212" y="5157787"/>
            <a:ext cx="8270875" cy="108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pipelined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multiplication performed in parallel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8" name="Google Shape;98;p2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Arithmetic for Computers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on integers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 and subtraction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Multiplication and division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Dealing with overflow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Floating-point real numbers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 and operations 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 rot="5400000">
            <a:off x="8017668" y="759618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§3.1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fc886ef44_0_15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2fc886ef44_0_15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32fc886ef4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550" y="2324029"/>
            <a:ext cx="4254900" cy="24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fc886ef44_0_7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Wallace tree Multiplier</a:t>
            </a:r>
            <a:endParaRPr/>
          </a:p>
        </p:txBody>
      </p:sp>
      <p:sp>
        <p:nvSpPr>
          <p:cNvPr id="294" name="Google Shape;294;g32fc886ef44_0_7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g32fc886ef4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628775"/>
            <a:ext cx="69913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fc886ef44_0_22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Booth’s Algorithm</a:t>
            </a:r>
            <a:endParaRPr/>
          </a:p>
        </p:txBody>
      </p:sp>
      <p:sp>
        <p:nvSpPr>
          <p:cNvPr id="302" name="Google Shape;302;g32fc886ef44_0_22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32fc886ef4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63" y="2270312"/>
            <a:ext cx="5740887" cy="31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fc886ef44_0_31"/>
          <p:cNvSpPr txBox="1"/>
          <p:nvPr>
            <p:ph type="title"/>
          </p:nvPr>
        </p:nvSpPr>
        <p:spPr>
          <a:xfrm>
            <a:off x="684212" y="146050"/>
            <a:ext cx="8259900" cy="144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Booth’s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2fc886ef44_0_31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32fc886ef4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63" y="3251112"/>
            <a:ext cx="4926881" cy="31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2fc886ef44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563" y="2270312"/>
            <a:ext cx="5740887" cy="31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fc886ef44_0_46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Booth’s Algorithm</a:t>
            </a:r>
            <a:endParaRPr/>
          </a:p>
        </p:txBody>
      </p:sp>
      <p:sp>
        <p:nvSpPr>
          <p:cNvPr id="319" name="Google Shape;319;g32fc886ef44_0_46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32fc886ef44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0" y="2717885"/>
            <a:ext cx="9144000" cy="132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fc886ef44_0_39"/>
          <p:cNvSpPr txBox="1"/>
          <p:nvPr>
            <p:ph type="title"/>
          </p:nvPr>
        </p:nvSpPr>
        <p:spPr>
          <a:xfrm>
            <a:off x="684212" y="146050"/>
            <a:ext cx="8259900" cy="144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Booth’s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2fc886ef44_0_39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g32fc886ef4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88" y="2844299"/>
            <a:ext cx="8583525" cy="1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fc886ef44_0_53"/>
          <p:cNvSpPr txBox="1"/>
          <p:nvPr>
            <p:ph type="title"/>
          </p:nvPr>
        </p:nvSpPr>
        <p:spPr>
          <a:xfrm>
            <a:off x="684212" y="146050"/>
            <a:ext cx="8259900" cy="144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Booth’s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2fc886ef44_0_53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g32fc886ef44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0" y="1228725"/>
            <a:ext cx="3800475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03-06-P374493" id="337" name="Google Shape;337;g32fc886ef44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0375" y="1125530"/>
            <a:ext cx="3053724" cy="15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fc886ef44_0_61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2fc886ef44_0_61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32fc886ef44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847725"/>
            <a:ext cx="8010525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55" name="Google Shape;355;p11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MIPS Multiplication</a:t>
            </a:r>
            <a:endParaRPr/>
          </a:p>
        </p:txBody>
      </p:sp>
      <p:sp>
        <p:nvSpPr>
          <p:cNvPr id="356" name="Google Shape;356;p11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32-bit registers for product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HI: most-significant 32 bits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LO: least-significant 32-bits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mult rs, rt  /  multu rs, rt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64-bit product in HI/LO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mfhi rd  /  mflo rd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from HI/LO to rd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test HI value to see if product overflows 32 bits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mul rd, rs, rt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Least-significant 32 bits of product –&gt; rd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66" name="Google Shape;366;p12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Division</a:t>
            </a:r>
            <a:endParaRPr/>
          </a:p>
        </p:txBody>
      </p:sp>
      <p:sp>
        <p:nvSpPr>
          <p:cNvPr id="367" name="Google Shape;367;p12"/>
          <p:cNvSpPr txBox="1"/>
          <p:nvPr>
            <p:ph idx="1" type="body"/>
          </p:nvPr>
        </p:nvSpPr>
        <p:spPr>
          <a:xfrm>
            <a:off x="3754437" y="1125537"/>
            <a:ext cx="5200650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for 0 divisor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 division approach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divisor ≤ dividend bits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bit in quotient, subtract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Otherwise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bit in quotient, bring down next dividend bit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Restoring division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the subtract, and if remainder goes &lt; 0, add divisor back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Signed division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 using absolute values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sign of quotient and remainder as required</a:t>
            </a:r>
            <a:endParaRPr/>
          </a:p>
        </p:txBody>
      </p:sp>
      <p:sp>
        <p:nvSpPr>
          <p:cNvPr id="368" name="Google Shape;368;p12"/>
          <p:cNvSpPr txBox="1"/>
          <p:nvPr/>
        </p:nvSpPr>
        <p:spPr>
          <a:xfrm>
            <a:off x="1592262" y="2565400"/>
            <a:ext cx="201295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1001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1000 1001010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-1000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101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1010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-1000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ans Mono"/>
              <a:buNone/>
            </a:pP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10</a:t>
            </a:r>
            <a:endParaRPr/>
          </a:p>
        </p:txBody>
      </p:sp>
      <p:cxnSp>
        <p:nvCxnSpPr>
          <p:cNvPr id="369" name="Google Shape;369;p12"/>
          <p:cNvCxnSpPr/>
          <p:nvPr/>
        </p:nvCxnSpPr>
        <p:spPr>
          <a:xfrm rot="10800000">
            <a:off x="2339975" y="2924175"/>
            <a:ext cx="122396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0" name="Google Shape;370;p12"/>
          <p:cNvCxnSpPr/>
          <p:nvPr/>
        </p:nvCxnSpPr>
        <p:spPr>
          <a:xfrm rot="10800000">
            <a:off x="2411412" y="3500437"/>
            <a:ext cx="64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71" name="Google Shape;371;p12"/>
          <p:cNvSpPr txBox="1"/>
          <p:nvPr/>
        </p:nvSpPr>
        <p:spPr>
          <a:xfrm>
            <a:off x="827087" y="5376862"/>
            <a:ext cx="26860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-bit operands yield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-bit</a:t>
            </a:r>
            <a:b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quotient and remainder</a:t>
            </a:r>
            <a:endParaRPr/>
          </a:p>
        </p:txBody>
      </p:sp>
      <p:sp>
        <p:nvSpPr>
          <p:cNvPr id="372" name="Google Shape;372;p12"/>
          <p:cNvSpPr/>
          <p:nvPr/>
        </p:nvSpPr>
        <p:spPr>
          <a:xfrm>
            <a:off x="684212" y="1844675"/>
            <a:ext cx="1439862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1435" y="39980"/>
                </a:moveTo>
                <a:lnTo>
                  <a:pt x="8972" y="27292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quotient</a:t>
            </a: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684212" y="2276475"/>
            <a:ext cx="1439862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6232" y="33922"/>
                </a:moveTo>
                <a:lnTo>
                  <a:pt x="8972" y="27292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dividend</a:t>
            </a:r>
            <a:endParaRPr/>
          </a:p>
        </p:txBody>
      </p:sp>
      <p:sp>
        <p:nvSpPr>
          <p:cNvPr id="374" name="Google Shape;374;p12"/>
          <p:cNvSpPr/>
          <p:nvPr/>
        </p:nvSpPr>
        <p:spPr>
          <a:xfrm>
            <a:off x="1042987" y="4797425"/>
            <a:ext cx="1150937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8598" y="46835"/>
                </a:moveTo>
                <a:lnTo>
                  <a:pt x="8972" y="27636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remainder</a:t>
            </a:r>
            <a:endParaRPr/>
          </a:p>
        </p:txBody>
      </p:sp>
      <p:cxnSp>
        <p:nvCxnSpPr>
          <p:cNvPr id="375" name="Google Shape;375;p12"/>
          <p:cNvCxnSpPr/>
          <p:nvPr/>
        </p:nvCxnSpPr>
        <p:spPr>
          <a:xfrm rot="10800000">
            <a:off x="2843212" y="4724400"/>
            <a:ext cx="647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76" name="Google Shape;376;p12"/>
          <p:cNvSpPr/>
          <p:nvPr/>
        </p:nvSpPr>
        <p:spPr>
          <a:xfrm>
            <a:off x="2339975" y="2924175"/>
            <a:ext cx="73025" cy="144462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 flipH="1" rot="10800000">
            <a:off x="2339975" y="3068637"/>
            <a:ext cx="73025" cy="144462"/>
          </a:xfrm>
          <a:custGeom>
            <a:rect b="b" l="l" r="r" t="t"/>
            <a:pathLst>
              <a:path extrusionOk="0" fill="none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extrusionOk="0" h="21600" w="2160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250825" y="3357562"/>
            <a:ext cx="1079500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2586" y="34192"/>
                </a:moveTo>
                <a:lnTo>
                  <a:pt x="8972" y="27750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divisor</a:t>
            </a:r>
            <a:endParaRPr/>
          </a:p>
        </p:txBody>
      </p:sp>
      <p:sp>
        <p:nvSpPr>
          <p:cNvPr id="379" name="Google Shape;379;p12"/>
          <p:cNvSpPr txBox="1"/>
          <p:nvPr/>
        </p:nvSpPr>
        <p:spPr>
          <a:xfrm rot="5400000">
            <a:off x="8214518" y="562768"/>
            <a:ext cx="14922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§3.4 Division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f03-01-P374493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2" y="1844675"/>
            <a:ext cx="6938962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Integer Addition</a:t>
            </a:r>
            <a:endParaRPr/>
          </a:p>
        </p:txBody>
      </p: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684212" y="1125537"/>
            <a:ext cx="8270875" cy="674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7 + 6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 rot="5400000">
            <a:off x="7369968" y="1407318"/>
            <a:ext cx="31813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§3.2 Addition and Subtraction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684212" y="3644900"/>
            <a:ext cx="7772400" cy="259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if result out of range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+ve and –ve operands, no overflow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two +ve operands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if result sign is 1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two –ve operands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if result sign is 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f03-10-P374493" id="389" name="Google Shape;3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7" y="1196975"/>
            <a:ext cx="4016375" cy="530066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3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Division Hardware</a:t>
            </a:r>
            <a:endParaRPr/>
          </a:p>
        </p:txBody>
      </p:sp>
      <p:sp>
        <p:nvSpPr>
          <p:cNvPr id="391" name="Google Shape;391;p13"/>
          <p:cNvSpPr/>
          <p:nvPr/>
        </p:nvSpPr>
        <p:spPr>
          <a:xfrm>
            <a:off x="6588125" y="5516562"/>
            <a:ext cx="1728787" cy="3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0750" y="-8330"/>
                </a:moveTo>
                <a:lnTo>
                  <a:pt x="8972" y="-1142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Initially dividend</a:t>
            </a:r>
            <a:endParaRPr/>
          </a:p>
        </p:txBody>
      </p:sp>
      <p:sp>
        <p:nvSpPr>
          <p:cNvPr id="392" name="Google Shape;392;p13"/>
          <p:cNvSpPr/>
          <p:nvPr/>
        </p:nvSpPr>
        <p:spPr>
          <a:xfrm>
            <a:off x="7092950" y="1484312"/>
            <a:ext cx="1584325" cy="57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0344" y="-8934"/>
                </a:moveTo>
                <a:lnTo>
                  <a:pt x="5141" y="-1247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Initially divisor in left half</a:t>
            </a:r>
            <a:endParaRPr/>
          </a:p>
        </p:txBody>
      </p:sp>
      <p:pic>
        <p:nvPicPr>
          <p:cNvPr descr="f03-09-P374493" id="393" name="Google Shape;3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562" y="2349500"/>
            <a:ext cx="44259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f03-12-P374493" id="403" name="Google Shape;4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1484312"/>
            <a:ext cx="5340350" cy="27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4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Optimized Divider</a:t>
            </a:r>
            <a:endParaRPr/>
          </a:p>
        </p:txBody>
      </p:sp>
      <p:sp>
        <p:nvSpPr>
          <p:cNvPr id="405" name="Google Shape;405;p14"/>
          <p:cNvSpPr txBox="1"/>
          <p:nvPr>
            <p:ph idx="1" type="body"/>
          </p:nvPr>
        </p:nvSpPr>
        <p:spPr>
          <a:xfrm>
            <a:off x="684212" y="4583112"/>
            <a:ext cx="8270875" cy="165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cycle per partial-remainder subtraction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Looks a lot like a multiplier!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hardware can be used for both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15" name="Google Shape;415;p15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Faster Division</a:t>
            </a:r>
            <a:endParaRPr/>
          </a:p>
        </p:txBody>
      </p:sp>
      <p:sp>
        <p:nvSpPr>
          <p:cNvPr id="416" name="Google Shape;416;p15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 use parallel hardware as in multiplier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Subtraction is conditional on sign of remainder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dividers (e.g. SRT devision) generate multiple quotient bits per step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require multiple steps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6" name="Google Shape;426;p16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MIPS Division</a:t>
            </a:r>
            <a:endParaRPr/>
          </a:p>
        </p:txBody>
      </p:sp>
      <p:sp>
        <p:nvSpPr>
          <p:cNvPr id="427" name="Google Shape;427;p16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HI/LO registers for result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HI: 32-bit remainder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LO: 32-bit quotient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div rs, rt  /  divu rs, rt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overflow or divide-by-0 checking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must perform checks if required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mfhi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mflo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access result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37" name="Google Shape;437;p17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 Point</a:t>
            </a:r>
            <a:endParaRPr/>
          </a:p>
        </p:txBody>
      </p:sp>
      <p:sp>
        <p:nvSpPr>
          <p:cNvPr id="438" name="Google Shape;438;p17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 for non-integral numbers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Including very small and very large numbers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scientific notation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–2.34 × 10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+0.002 × 10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–4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+987.02 × 10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binary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±1.</a:t>
            </a: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xxxxxxx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yyyy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</a:t>
            </a:r>
            <a:r>
              <a:rPr b="0" i="0" lang="en-US" sz="3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float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2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double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C</a:t>
            </a: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5219700" y="2924175"/>
            <a:ext cx="1508125" cy="401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7376" y="-23600"/>
                </a:moveTo>
                <a:lnTo>
                  <a:pt x="7376" y="-1309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normalized</a:t>
            </a:r>
            <a:endParaRPr/>
          </a:p>
        </p:txBody>
      </p:sp>
      <p:sp>
        <p:nvSpPr>
          <p:cNvPr id="440" name="Google Shape;440;p17"/>
          <p:cNvSpPr/>
          <p:nvPr/>
        </p:nvSpPr>
        <p:spPr>
          <a:xfrm>
            <a:off x="5651500" y="3573462"/>
            <a:ext cx="1944687" cy="401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14" y="-22619"/>
                </a:moveTo>
                <a:lnTo>
                  <a:pt x="7376" y="-1015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normalized</a:t>
            </a:r>
            <a:endParaRPr/>
          </a:p>
        </p:txBody>
      </p:sp>
      <p:cxnSp>
        <p:nvCxnSpPr>
          <p:cNvPr id="441" name="Google Shape;441;p17"/>
          <p:cNvCxnSpPr/>
          <p:nvPr/>
        </p:nvCxnSpPr>
        <p:spPr>
          <a:xfrm flipH="1">
            <a:off x="4067175" y="3790950"/>
            <a:ext cx="1512887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42" name="Google Shape;442;p17"/>
          <p:cNvSpPr txBox="1"/>
          <p:nvPr/>
        </p:nvSpPr>
        <p:spPr>
          <a:xfrm rot="5400000">
            <a:off x="7916068" y="861218"/>
            <a:ext cx="20891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§3.5 Floating Point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52" name="Google Shape;452;p18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 Point Standard</a:t>
            </a:r>
            <a:endParaRPr/>
          </a:p>
        </p:txBody>
      </p:sp>
      <p:sp>
        <p:nvSpPr>
          <p:cNvPr id="453" name="Google Shape;453;p18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Defined by IEEE Std 754-1985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Developed in response to divergence of representations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Portability issues for scientific code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almost universally adopted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representations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precision (32-bit)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precision (64-bit)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63" name="Google Shape;463;p19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IEEE Floating-Point Format</a:t>
            </a:r>
            <a:endParaRPr/>
          </a:p>
        </p:txBody>
      </p:sp>
      <p:sp>
        <p:nvSpPr>
          <p:cNvPr id="464" name="Google Shape;464;p19"/>
          <p:cNvSpPr txBox="1"/>
          <p:nvPr>
            <p:ph idx="1" type="body"/>
          </p:nvPr>
        </p:nvSpPr>
        <p:spPr>
          <a:xfrm>
            <a:off x="684212" y="3573462"/>
            <a:ext cx="8270875" cy="266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S: sign bit (0 ⇒ non-negative, 1 ⇒ negative)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Normalize significand: 1.0 ≤ |significand| &lt; 2.0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has a leading pre-binary-point 1 bit, so no need to represent it explicitly (hidden bit)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Significand is Fraction with the “1.” restored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Exponent: excess representation: actual exponent + Bias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exponent is unsigned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Single: Bias = 127; Double: Bias = 1203</a:t>
            </a:r>
            <a:endParaRPr/>
          </a:p>
        </p:txBody>
      </p:sp>
      <p:sp>
        <p:nvSpPr>
          <p:cNvPr id="465" name="Google Shape;465;p19"/>
          <p:cNvSpPr txBox="1"/>
          <p:nvPr/>
        </p:nvSpPr>
        <p:spPr>
          <a:xfrm>
            <a:off x="1549400" y="1917700"/>
            <a:ext cx="358775" cy="46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466" name="Google Shape;466;p19"/>
          <p:cNvSpPr txBox="1"/>
          <p:nvPr/>
        </p:nvSpPr>
        <p:spPr>
          <a:xfrm>
            <a:off x="1908175" y="1917700"/>
            <a:ext cx="1584325" cy="46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</a:t>
            </a:r>
            <a:endParaRPr/>
          </a:p>
        </p:txBody>
      </p:sp>
      <p:sp>
        <p:nvSpPr>
          <p:cNvPr id="467" name="Google Shape;467;p19"/>
          <p:cNvSpPr txBox="1"/>
          <p:nvPr/>
        </p:nvSpPr>
        <p:spPr>
          <a:xfrm>
            <a:off x="3494087" y="1917700"/>
            <a:ext cx="3671887" cy="469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</a:t>
            </a:r>
            <a:endParaRPr/>
          </a:p>
        </p:txBody>
      </p:sp>
      <p:sp>
        <p:nvSpPr>
          <p:cNvPr id="468" name="Google Shape;468;p19"/>
          <p:cNvSpPr txBox="1"/>
          <p:nvPr/>
        </p:nvSpPr>
        <p:spPr>
          <a:xfrm>
            <a:off x="1836737" y="1196975"/>
            <a:ext cx="18573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single: 8 bits</a:t>
            </a:r>
            <a:b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double: 11 bits</a:t>
            </a:r>
            <a:endParaRPr/>
          </a:p>
        </p:txBody>
      </p:sp>
      <p:sp>
        <p:nvSpPr>
          <p:cNvPr id="469" name="Google Shape;469;p19"/>
          <p:cNvSpPr txBox="1"/>
          <p:nvPr/>
        </p:nvSpPr>
        <p:spPr>
          <a:xfrm>
            <a:off x="4427537" y="1196975"/>
            <a:ext cx="18573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single: 23 bits</a:t>
            </a:r>
            <a:b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double: 52 bits</a:t>
            </a:r>
            <a:endParaRPr/>
          </a:p>
        </p:txBody>
      </p:sp>
      <p:pic>
        <p:nvPicPr>
          <p:cNvPr id="470" name="Google Shape;4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2667000"/>
            <a:ext cx="5867400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80" name="Google Shape;480;p20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Single-Precision Range</a:t>
            </a:r>
            <a:endParaRPr/>
          </a:p>
        </p:txBody>
      </p:sp>
      <p:sp>
        <p:nvSpPr>
          <p:cNvPr id="481" name="Google Shape;481;p20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Exponents 00000000 and 11111111 reserved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Smallest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Exponent: 00000001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⇒ actual exponent = 1 – 127 = –126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Fraction: 000…00 ⇒ significand = 1.0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±1.0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–126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≈ ±1.2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–38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Largest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exponent: 11111110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⇒ actual exponent = 254 – 127 = +127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Fraction: 111…11 ⇒ significand ≈ 2.0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±2.0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+127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≈ ±3.4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+38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91" name="Google Shape;491;p21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Double-Precision Range</a:t>
            </a:r>
            <a:endParaRPr/>
          </a:p>
        </p:txBody>
      </p:sp>
      <p:sp>
        <p:nvSpPr>
          <p:cNvPr id="492" name="Google Shape;492;p21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Exponents 0000…00 and 1111…11 reserved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Smallest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Exponent: 00000000001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⇒ actual exponent = 1 – 1023 = –1022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Fraction: 000…00 ⇒ significand = 1.0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±1.0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–1022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≈ ±2.2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–308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Largest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Exponent: 11111111110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⇒ actual exponent = 2046 – 1023 = +1023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Fraction: 111…11 ⇒ significand ≈ 2.0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±2.0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+1023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≈ ±1.8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+308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02" name="Google Shape;502;p22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Precision</a:t>
            </a:r>
            <a:endParaRPr/>
          </a:p>
        </p:txBody>
      </p:sp>
      <p:sp>
        <p:nvSpPr>
          <p:cNvPr id="503" name="Google Shape;503;p22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precision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fraction bits are significant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Single: approx 2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–23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Equivalent to 23 × log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≈ 23 × 0.3 ≈ 6 decimal digits of precision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Double: approx 2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–52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Equivalent to 52 × log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≈ 52 × 0.3 ≈ 16 decimal digits of precision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4" name="Google Shape;124;p4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Integer Subtraction</a:t>
            </a:r>
            <a:endParaRPr/>
          </a:p>
        </p:txBody>
      </p:sp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negation of second operand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7 – 6 = 7 + (–6)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+7:	0000 0000 … 0000 0111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–6:	1111 1111 … 1111 1010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+1:	0000 0000 … 0000 0001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if result out of range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Subtracting two +ve or two –ve operands, no overflow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Subtracting +ve from –ve operand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if result sign is 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Subtracting –ve from +ve operand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Overflow if result sign is 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13" name="Google Shape;513;p23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Example</a:t>
            </a:r>
            <a:endParaRPr/>
          </a:p>
        </p:txBody>
      </p:sp>
      <p:sp>
        <p:nvSpPr>
          <p:cNvPr id="514" name="Google Shape;514;p23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 –0.75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–0.75 = (–1)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1.1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</a:t>
            </a:r>
            <a:r>
              <a:rPr b="0" i="0" lang="en-US" sz="28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 = </a:t>
            </a:r>
            <a:r>
              <a:rPr b="0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1000…00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 = –1 + Bias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Single: –1 + 127 = 126 = </a:t>
            </a:r>
            <a:r>
              <a:rPr b="0" i="0" lang="en-US" sz="240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01111110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Double: –1 + 1023 = 1022 = </a:t>
            </a:r>
            <a:r>
              <a:rPr b="0" i="0" lang="en-US" sz="240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01111111110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Single: </a:t>
            </a:r>
            <a:r>
              <a:rPr b="0" i="0" lang="en-US" sz="32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320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01111110</a:t>
            </a:r>
            <a:r>
              <a:rPr b="0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1000…00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Double: </a:t>
            </a:r>
            <a:r>
              <a:rPr b="0" i="0" lang="en-US" sz="32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320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01111111110</a:t>
            </a:r>
            <a:r>
              <a:rPr b="0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1000…00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4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24" name="Google Shape;524;p24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Example</a:t>
            </a:r>
            <a:endParaRPr/>
          </a:p>
        </p:txBody>
      </p:sp>
      <p:sp>
        <p:nvSpPr>
          <p:cNvPr id="525" name="Google Shape;525;p24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number is represented by the single-precision float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rPr b="0" i="0" lang="en-US" sz="32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	1</a:t>
            </a:r>
            <a:r>
              <a:rPr b="0" i="0" lang="en-US" sz="320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10000001</a:t>
            </a:r>
            <a:r>
              <a:rPr b="0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01000…00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= </a:t>
            </a:r>
            <a:r>
              <a:rPr b="0" i="0" lang="en-US" sz="28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Fraction = </a:t>
            </a:r>
            <a:r>
              <a:rPr b="0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01000…00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Fxponent = </a:t>
            </a:r>
            <a:r>
              <a:rPr b="0" i="0" lang="en-US" sz="280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10000001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129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= (–1)</a:t>
            </a:r>
            <a:r>
              <a:rPr b="0" baseline="30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(1 + 01</a:t>
            </a:r>
            <a:r>
              <a:rPr b="0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× 2</a:t>
            </a:r>
            <a:r>
              <a:rPr b="0" baseline="30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(129 – 127)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54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(–1) × 1.25 × 2</a:t>
            </a:r>
            <a:r>
              <a:rPr b="0" baseline="30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154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–5.0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35" name="Google Shape;535;p25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Denormal Numbers</a:t>
            </a:r>
            <a:endParaRPr/>
          </a:p>
        </p:txBody>
      </p:sp>
      <p:sp>
        <p:nvSpPr>
          <p:cNvPr id="536" name="Google Shape;536;p25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 = 000...0 ⇒ hidden bit is 0</a:t>
            </a:r>
            <a:endParaRPr/>
          </a:p>
        </p:txBody>
      </p:sp>
      <p:sp>
        <p:nvSpPr>
          <p:cNvPr id="537" name="Google Shape;537;p25"/>
          <p:cNvSpPr txBox="1"/>
          <p:nvPr/>
        </p:nvSpPr>
        <p:spPr>
          <a:xfrm>
            <a:off x="684212" y="2565400"/>
            <a:ext cx="7772400" cy="2303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Smaller than normal numbers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 for gradual underflow, with diminishing precision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Denormal with fraction = 000...0</a:t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3132137" y="5589587"/>
            <a:ext cx="2287587" cy="64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6862" y="31946"/>
                </a:moveTo>
                <a:lnTo>
                  <a:pt x="4574" y="26784"/>
                </a:lnTo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representations of 0.0!</a:t>
            </a:r>
            <a:endParaRPr/>
          </a:p>
        </p:txBody>
      </p:sp>
      <p:pic>
        <p:nvPicPr>
          <p:cNvPr id="539" name="Google Shape;5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1916112"/>
            <a:ext cx="4864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150" y="4868862"/>
            <a:ext cx="4833937" cy="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50" name="Google Shape;550;p26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Infinities and NaNs</a:t>
            </a:r>
            <a:endParaRPr/>
          </a:p>
        </p:txBody>
      </p:sp>
      <p:sp>
        <p:nvSpPr>
          <p:cNvPr id="551" name="Google Shape;551;p26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 = 111...1, Fraction = 000...0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±Infinity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in subsequent calculations, avoiding need for overflow check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 = 111...1, Fraction ≠ 000...0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Not-a-Number (NaN)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Indicates illegal or undefined result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0.0 / 0.0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in subsequent calculations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7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61" name="Google Shape;561;p27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Addition</a:t>
            </a:r>
            <a:endParaRPr/>
          </a:p>
        </p:txBody>
      </p:sp>
      <p:sp>
        <p:nvSpPr>
          <p:cNvPr id="562" name="Google Shape;562;p27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a 4-digit decimal example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9.999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+ 1.610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Align decimal points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number with smaller exponent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9.999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+ 0.016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Add significands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9.999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+ 0.016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10.015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Normalize result &amp; check for over/underflow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1.0015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Round and renormalize if necessary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1.002 × 10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8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72" name="Google Shape;572;p28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Addition</a:t>
            </a:r>
            <a:endParaRPr/>
          </a:p>
        </p:txBody>
      </p:sp>
      <p:sp>
        <p:nvSpPr>
          <p:cNvPr id="573" name="Google Shape;573;p28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consider a 4-digit binary example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–1.110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(0.5 + –0.4375)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Align binary points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number with smaller exponent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–0.111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Add significands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–0.111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= 0.001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Normalize result &amp; check for over/underflow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–4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with no over/underflow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Round and renormalize if necessary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–4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 change)  = 0.0625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371633ca9f_0_0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</a:t>
            </a:r>
            <a:endParaRPr/>
          </a:p>
        </p:txBody>
      </p:sp>
      <p:sp>
        <p:nvSpPr>
          <p:cNvPr id="580" name="Google Shape;580;g3371633ca9f_0_0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g3371633ca9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838200"/>
            <a:ext cx="329565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9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91" name="Google Shape;591;p29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Adder Hardware</a:t>
            </a:r>
            <a:endParaRPr/>
          </a:p>
        </p:txBody>
      </p:sp>
      <p:sp>
        <p:nvSpPr>
          <p:cNvPr id="592" name="Google Shape;592;p29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 more complex than integer adder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 it in one clock cycle would take too long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 longer than integer operations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Slower clock would penalize all instructions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adder usually takes several cycles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pipelined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f03-16-P374493" id="602" name="Google Shape;6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2" y="1268412"/>
            <a:ext cx="5214937" cy="5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0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Adder Hardware</a:t>
            </a:r>
            <a:endParaRPr/>
          </a:p>
        </p:txBody>
      </p:sp>
      <p:sp>
        <p:nvSpPr>
          <p:cNvPr id="604" name="Google Shape;604;p30"/>
          <p:cNvSpPr/>
          <p:nvPr/>
        </p:nvSpPr>
        <p:spPr>
          <a:xfrm>
            <a:off x="6588125" y="1844675"/>
            <a:ext cx="144462" cy="180022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0"/>
          <p:cNvSpPr/>
          <p:nvPr/>
        </p:nvSpPr>
        <p:spPr>
          <a:xfrm>
            <a:off x="6588125" y="3716337"/>
            <a:ext cx="144462" cy="79216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0"/>
          <p:cNvSpPr/>
          <p:nvPr/>
        </p:nvSpPr>
        <p:spPr>
          <a:xfrm>
            <a:off x="6588125" y="4795837"/>
            <a:ext cx="144462" cy="57626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6588125" y="5445125"/>
            <a:ext cx="144462" cy="57626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0"/>
          <p:cNvSpPr txBox="1"/>
          <p:nvPr/>
        </p:nvSpPr>
        <p:spPr>
          <a:xfrm>
            <a:off x="6877050" y="2568575"/>
            <a:ext cx="781050" cy="3460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</p:txBody>
      </p:sp>
      <p:sp>
        <p:nvSpPr>
          <p:cNvPr id="609" name="Google Shape;609;p30"/>
          <p:cNvSpPr txBox="1"/>
          <p:nvPr/>
        </p:nvSpPr>
        <p:spPr>
          <a:xfrm>
            <a:off x="6877050" y="3937000"/>
            <a:ext cx="781050" cy="3460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/>
          </a:p>
        </p:txBody>
      </p:sp>
      <p:sp>
        <p:nvSpPr>
          <p:cNvPr id="610" name="Google Shape;610;p30"/>
          <p:cNvSpPr txBox="1"/>
          <p:nvPr/>
        </p:nvSpPr>
        <p:spPr>
          <a:xfrm>
            <a:off x="6877050" y="4873625"/>
            <a:ext cx="781050" cy="3460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/>
          </a:p>
        </p:txBody>
      </p:sp>
      <p:sp>
        <p:nvSpPr>
          <p:cNvPr id="611" name="Google Shape;611;p30"/>
          <p:cNvSpPr txBox="1"/>
          <p:nvPr/>
        </p:nvSpPr>
        <p:spPr>
          <a:xfrm>
            <a:off x="6877050" y="5521325"/>
            <a:ext cx="781050" cy="3460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/>
          </a:p>
        </p:txBody>
      </p:sp>
      <p:sp>
        <p:nvSpPr>
          <p:cNvPr id="612" name="Google Shape;612;p30"/>
          <p:cNvSpPr/>
          <p:nvPr/>
        </p:nvSpPr>
        <p:spPr>
          <a:xfrm rot="10800000">
            <a:off x="7740650" y="4940300"/>
            <a:ext cx="288925" cy="79216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22" name="Google Shape;622;p31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Multiplication</a:t>
            </a:r>
            <a:endParaRPr/>
          </a:p>
        </p:txBody>
      </p:sp>
      <p:sp>
        <p:nvSpPr>
          <p:cNvPr id="623" name="Google Shape;623;p31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a 4-digit decimal example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1.110 × 10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9.200 × 10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–5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Add exponents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biased exponents, subtract bias from sum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exponent = 10 + –5 = 5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Multiply significands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1.110 × 9.200 = 10.212  ⇒  10.212 × 10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baseline="3000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Normalize result &amp; check for over/underflow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1.0212 × 10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Round and renormalize if necessary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1.021 × 10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Determine sign of result from signs of operands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+1.021 × 10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5" name="Google Shape;135;p5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Dealing with Overflow</a:t>
            </a:r>
            <a:endParaRPr/>
          </a:p>
        </p:txBody>
      </p:sp>
      <p:sp>
        <p:nvSpPr>
          <p:cNvPr id="136" name="Google Shape;136;p5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languages (e.g., C) ignore overflow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MIPS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addu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addui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subu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instructions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languages (e.g., Ada, Fortran) require raising an exception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MIPS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addi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sub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instructions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overflow, invoke exception handler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PC in exception program counter (EPC) register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Jump to predefined handler address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mfc0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(move from coprocessor reg) instruction can retrieve EPC value, to return after corrective action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33" name="Google Shape;633;p32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Floating-Point Multiplication</a:t>
            </a:r>
            <a:endParaRPr/>
          </a:p>
        </p:txBody>
      </p:sp>
      <p:sp>
        <p:nvSpPr>
          <p:cNvPr id="634" name="Google Shape;634;p32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consider a 4-digit binary example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–1.110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(0.5 × –0.4375)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Add exponents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Unbiased: –1 + –2 = –3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Biased: (–1 + 127) + (–2 + 127) = –3 + 254 – 127 = –3 + 127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Multiply significands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1.000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1.110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1.1102  ⇒  1.110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–3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Normalize result &amp; check for over/underflow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1.110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–3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 change) with no over/underflow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Round and renormalize if necessary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1.110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–3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 change)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Determine sign: +ve × –ve ⇒ –ve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–1.110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× 2</a:t>
            </a:r>
            <a:r>
              <a:rPr b="0" baseline="30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–3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= –0.21875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371633ca9f_0_7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Multiplication</a:t>
            </a:r>
            <a:endParaRPr/>
          </a:p>
        </p:txBody>
      </p:sp>
      <p:sp>
        <p:nvSpPr>
          <p:cNvPr id="641" name="Google Shape;641;g3371633ca9f_0_7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g3371633ca9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50" y="957263"/>
            <a:ext cx="4076700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3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52" name="Google Shape;652;p33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Arithmetic Hardware</a:t>
            </a:r>
            <a:endParaRPr/>
          </a:p>
        </p:txBody>
      </p:sp>
      <p:sp>
        <p:nvSpPr>
          <p:cNvPr id="653" name="Google Shape;653;p33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multiplier is of similar complexity to FP adder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uses a multiplier for significands instead of an adder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arithmetic hardware usually does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Addition, subtraction, multiplication, division, reciprocal, square-root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↔ integer conversion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usually takes several cycles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pipelined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4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63" name="Google Shape;663;p34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Instructions in MIPS</a:t>
            </a:r>
            <a:endParaRPr/>
          </a:p>
        </p:txBody>
      </p:sp>
      <p:sp>
        <p:nvSpPr>
          <p:cNvPr id="664" name="Google Shape;664;p34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hardware is coprocessor 1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Adjunct processor that extends the ISA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FP registers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 single-precision: $f0, $f1, … $f31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Paired for double-precision: $f0/$f1, $f2/$f3, …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 2 of MIPs ISA supports 32 × 64-bit FP reg’s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instructions operate only on FP registers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Programs generally don’t do integer ops on FP data, or vice versa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registers with minimal code-size impact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load and store instructions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lwc1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ldc1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swc1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sdc1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</a:t>
            </a: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ldc1 $f8, 32($sp)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5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74" name="Google Shape;674;p35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Instructions in MIPS</a:t>
            </a:r>
            <a:endParaRPr/>
          </a:p>
        </p:txBody>
      </p:sp>
      <p:sp>
        <p:nvSpPr>
          <p:cNvPr id="675" name="Google Shape;675;p35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Single-precision arithmetic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add.s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sub.s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mul.s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div.s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</a:t>
            </a: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add.s $f0, $f1, $f6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Double-precision arithmetic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add.d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sub.d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mul.d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div.d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</a:t>
            </a: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mul.d $f4, $f4, $f6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Single- and double-precision comparison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c.</a:t>
            </a:r>
            <a:r>
              <a:rPr b="0" i="1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xx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c.</a:t>
            </a:r>
            <a:r>
              <a:rPr b="0" i="1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xx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eq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lt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…)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Sets or clears FP condition-code bit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</a:t>
            </a: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c.lt.s $f3, $f4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 on FP condition code true or false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bc1t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bc1f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</a:t>
            </a:r>
            <a:r>
              <a:rPr b="0" i="0" lang="en-US" sz="20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bc1t TargetLabel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6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85" name="Google Shape;685;p36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Example: °F to °C</a:t>
            </a:r>
            <a:endParaRPr/>
          </a:p>
        </p:txBody>
      </p:sp>
      <p:sp>
        <p:nvSpPr>
          <p:cNvPr id="686" name="Google Shape;686;p36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code: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float f2c (float fahr) {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return ((5.0/9.0)*(fahr - 32.0));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fahr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$f12, result in $f0, literals in global memory space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Compiled MIPS code: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f2c: lwc1  $f16, const5($gp)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lwc2  $f18, const9($gp)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div.s $f16, $f16, $f18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lwc1  $f18, const32($gp)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sub.s $f18, $f12, $f18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mul.s $f0,  $f16, $f18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jr    $ra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7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96" name="Google Shape;696;p37"/>
          <p:cNvSpPr txBox="1"/>
          <p:nvPr>
            <p:ph type="title"/>
          </p:nvPr>
        </p:nvSpPr>
        <p:spPr>
          <a:xfrm>
            <a:off x="684212" y="206375"/>
            <a:ext cx="82597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Example: Array Multiplication</a:t>
            </a:r>
            <a:endParaRPr/>
          </a:p>
        </p:txBody>
      </p:sp>
      <p:sp>
        <p:nvSpPr>
          <p:cNvPr id="697" name="Google Shape;697;p37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= X + Y × Z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32 × 32 matrices, 64-bit double-precision elements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code: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	void mm (double x[][],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double y[][], double z[][]) {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int i, j, k;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for (i = 0; i! = 32; i = i + 1)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for (j = 0; j! = 32; j = j + 1)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for (k = 0; k! = 32; k = k + 1)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x[i][j] = x[i][j]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   + y[i][k] * z[k][j];</a:t>
            </a:r>
            <a:b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}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Addresses of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y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z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$a0, $a1, $a2, and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j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$s0, $s1, $s2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07" name="Google Shape;707;p38"/>
          <p:cNvSpPr txBox="1"/>
          <p:nvPr/>
        </p:nvSpPr>
        <p:spPr>
          <a:xfrm>
            <a:off x="684212" y="1628775"/>
            <a:ext cx="8135937" cy="123825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8"/>
          <p:cNvSpPr txBox="1"/>
          <p:nvPr/>
        </p:nvSpPr>
        <p:spPr>
          <a:xfrm>
            <a:off x="684212" y="2867025"/>
            <a:ext cx="8135937" cy="150495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8"/>
          <p:cNvSpPr txBox="1"/>
          <p:nvPr/>
        </p:nvSpPr>
        <p:spPr>
          <a:xfrm>
            <a:off x="684212" y="4371975"/>
            <a:ext cx="8135937" cy="150495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8"/>
          <p:cNvSpPr txBox="1"/>
          <p:nvPr>
            <p:ph type="title"/>
          </p:nvPr>
        </p:nvSpPr>
        <p:spPr>
          <a:xfrm>
            <a:off x="684212" y="206375"/>
            <a:ext cx="82597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Example: Array Multiplication</a:t>
            </a:r>
            <a:endParaRPr/>
          </a:p>
        </p:txBody>
      </p:sp>
      <p:sp>
        <p:nvSpPr>
          <p:cNvPr id="711" name="Google Shape;711;p38"/>
          <p:cNvSpPr txBox="1"/>
          <p:nvPr/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667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MIPS code: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li   $t1, 32       # $t1 = 32 (row size/loop end)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li   $s0, 0        # i = 0; initialize 1st for loop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L1: li   $s1, 0        # j = 0; restart 2nd for loop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L2: li   $s2, 0        # k = 0; restart 3rd for loop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sll  $t2, $s0, 5   # $t2 = i * 32 (size of row of x)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addu $t2, $t2, $s1 # $t2 = i * size(row) + j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sll  $t2, $t2, 3   # $t2 = byte offset of [i][j]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addu $t2, $a0, $t2 # $t2 = byte address of x[i][j]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l.d  $f4, 0($t2)   # $f4 = 8 bytes of x[i][j]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L3: sll  $t0, $s2, 5   # $t0 = k * 32 (size of row of z)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addu $t0, $t0, $s1 # $t0 = k * size(row) + j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sll  $t0, $t0, 3   # $t0 = byte offset of [k][j]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addu $t0, $a2, $t0 # $t0 = byte address of z[k][j]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l.d  $f16, 0($t0)  # $f16 = 8 bytes of z[k][j]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…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21" name="Google Shape;721;p39"/>
          <p:cNvSpPr txBox="1"/>
          <p:nvPr/>
        </p:nvSpPr>
        <p:spPr>
          <a:xfrm>
            <a:off x="684212" y="1484312"/>
            <a:ext cx="8135937" cy="149860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9"/>
          <p:cNvSpPr txBox="1"/>
          <p:nvPr/>
        </p:nvSpPr>
        <p:spPr>
          <a:xfrm>
            <a:off x="684212" y="2982912"/>
            <a:ext cx="8135937" cy="598487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9"/>
          <p:cNvSpPr txBox="1"/>
          <p:nvPr/>
        </p:nvSpPr>
        <p:spPr>
          <a:xfrm>
            <a:off x="684212" y="3581400"/>
            <a:ext cx="8135937" cy="91440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9"/>
          <p:cNvSpPr txBox="1"/>
          <p:nvPr/>
        </p:nvSpPr>
        <p:spPr>
          <a:xfrm>
            <a:off x="684212" y="4495800"/>
            <a:ext cx="8135937" cy="60960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9"/>
          <p:cNvSpPr txBox="1"/>
          <p:nvPr/>
        </p:nvSpPr>
        <p:spPr>
          <a:xfrm>
            <a:off x="684212" y="5105400"/>
            <a:ext cx="8135937" cy="609600"/>
          </a:xfrm>
          <a:prstGeom prst="rect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9"/>
          <p:cNvSpPr txBox="1"/>
          <p:nvPr>
            <p:ph type="title"/>
          </p:nvPr>
        </p:nvSpPr>
        <p:spPr>
          <a:xfrm>
            <a:off x="684212" y="206375"/>
            <a:ext cx="82597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 Example: Array Multiplication</a:t>
            </a:r>
            <a:endParaRPr/>
          </a:p>
        </p:txBody>
      </p:sp>
      <p:sp>
        <p:nvSpPr>
          <p:cNvPr id="727" name="Google Shape;727;p39"/>
          <p:cNvSpPr txBox="1"/>
          <p:nvPr/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ans Mono"/>
              <a:buNone/>
            </a:pP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…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sll  $t0, $s0, 5       # $t0 = i*32 (size of row of y)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addu  $t0, $t0, $s2    # $t0 = i*size(row) + k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sll   $t0, $t0, 3      # $t0 = byte offset of [i][k]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addu  $t0, $a1, $t0    # $t0 = byte address of y[i][k]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l.d   $f18, 0($t0)     # $f18 = 8 bytes of y[i][k]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mul.d $f16, $f18, $f16 # $f16 = y[i][k] * z[k][j]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add.d $f4, $f4, $f16   # f4=x[i][j] + y[i][k]*z[k][j]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addiu $s2, $s2, 1      # $k k + 1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bne   $s2, $t1, L3     # if (k != 32) go to L3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s.d   $f4, 0($t2)      # x[i][j] = $f4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addiu $s1, $s1, 1      # $j = j + 1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bne   $s1, $t1, L2     # if (j != 32) go to L2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addiu $s0, $s0, 1      # $i = i + 1</a:t>
            </a:r>
            <a:b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b="0" i="0" lang="en-US" sz="1800" u="non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bne   $s0, $t1, L1     # if (i != 32) go to L1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0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37" name="Google Shape;737;p40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Accurate Arithmetic</a:t>
            </a:r>
            <a:endParaRPr/>
          </a:p>
        </p:txBody>
      </p:sp>
      <p:sp>
        <p:nvSpPr>
          <p:cNvPr id="738" name="Google Shape;738;p40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Std 754 specifies additional rounding control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 bits of precision (guard, round, sticky)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rounding modes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programmer to fine-tune numerical behavior of a computation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all FP units implement all options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programming languages and FP libraries just use defaults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Trade-off between hardware complexity, performance, and market requirements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ea6b0ed7a_0_0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2ea6b0ed7a_0_0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32ea6b0ed7a_0_0"/>
          <p:cNvPicPr preferRelativeResize="0"/>
          <p:nvPr/>
        </p:nvPicPr>
        <p:blipFill rotWithShape="1">
          <a:blip r:embed="rId3">
            <a:alphaModFix/>
          </a:blip>
          <a:srcRect b="33576" l="0" r="0" t="0"/>
          <a:stretch/>
        </p:blipFill>
        <p:spPr>
          <a:xfrm>
            <a:off x="0" y="1305588"/>
            <a:ext cx="9143999" cy="42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Subword Parallellism</a:t>
            </a:r>
            <a:endParaRPr/>
          </a:p>
        </p:txBody>
      </p:sp>
      <p:sp>
        <p:nvSpPr>
          <p:cNvPr id="744" name="Google Shape;744;p41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Graphics and audio applications can take advantage of performing simultaneous operations on short vectors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 128-bit adder: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Sixteen 8-bit adds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Eight 16-bit adds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32-bit adds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called data-level parallelism, vector parallelism, or Single Instruction, Multiple Data (SIMD)</a:t>
            </a:r>
            <a:endParaRPr/>
          </a:p>
        </p:txBody>
      </p:sp>
      <p:sp>
        <p:nvSpPr>
          <p:cNvPr id="745" name="Google Shape;745;p41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46" name="Google Shape;746;p41"/>
          <p:cNvSpPr txBox="1"/>
          <p:nvPr/>
        </p:nvSpPr>
        <p:spPr>
          <a:xfrm rot="5400000">
            <a:off x="5630068" y="3145631"/>
            <a:ext cx="6661150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§3.6 Parallelism and Computer Arithmetic: Subword Parallelism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2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56" name="Google Shape;756;p42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x86 FP Architecture</a:t>
            </a:r>
            <a:endParaRPr/>
          </a:p>
        </p:txBody>
      </p:sp>
      <p:sp>
        <p:nvSpPr>
          <p:cNvPr id="757" name="Google Shape;757;p42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Originally based on 8087 FP coprocessor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× 80-bit extended-precision registers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as a push-down stack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Registers indexed from TOS: ST(0), ST(1), …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 values are 32-bit or 64 in memory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Converted on load/store of memory operand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 operands can also be converted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load/store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difficult to generate and optimize code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Result: poor FP performance</a:t>
            </a:r>
            <a:endParaRPr/>
          </a:p>
        </p:txBody>
      </p:sp>
      <p:sp>
        <p:nvSpPr>
          <p:cNvPr id="758" name="Google Shape;758;p42"/>
          <p:cNvSpPr txBox="1"/>
          <p:nvPr/>
        </p:nvSpPr>
        <p:spPr>
          <a:xfrm rot="5400000">
            <a:off x="5788025" y="2984500"/>
            <a:ext cx="6345237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§3.7 Real Stuff: Streaming SIMD Extensions and AVX in x86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3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68" name="Google Shape;768;p43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x86 FP Instructions</a:t>
            </a:r>
            <a:endParaRPr/>
          </a:p>
        </p:txBody>
      </p:sp>
      <p:sp>
        <p:nvSpPr>
          <p:cNvPr id="769" name="Google Shape;769;p43"/>
          <p:cNvSpPr txBox="1"/>
          <p:nvPr>
            <p:ph idx="1" type="body"/>
          </p:nvPr>
        </p:nvSpPr>
        <p:spPr>
          <a:xfrm>
            <a:off x="684212" y="4171950"/>
            <a:ext cx="8270875" cy="206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 variations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accen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integer operand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accen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pop operand from stack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accen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reverse operand order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not all combinations allowed</a:t>
            </a:r>
            <a:endParaRPr/>
          </a:p>
        </p:txBody>
      </p:sp>
      <p:graphicFrame>
        <p:nvGraphicFramePr>
          <p:cNvPr id="770" name="Google Shape;770;p43"/>
          <p:cNvGraphicFramePr/>
          <p:nvPr/>
        </p:nvGraphicFramePr>
        <p:xfrm>
          <a:off x="684212" y="139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{61555ADB-4B29-45D9-B8E8-E45FFB4842AF}</a:tableStyleId>
              </a:tblPr>
              <a:tblGrid>
                <a:gridCol w="2087550"/>
                <a:gridCol w="2376475"/>
                <a:gridCol w="1800225"/>
                <a:gridCol w="1990725"/>
              </a:tblGrid>
              <a:tr h="42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transfer</a:t>
                      </a:r>
                      <a:endParaRPr/>
                    </a:p>
                  </a:txBody>
                  <a:tcPr marT="45700" marB="45700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Arithmetic</a:t>
                      </a:r>
                      <a:endParaRPr/>
                    </a:p>
                  </a:txBody>
                  <a:tcPr marT="45700" marB="457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Compare</a:t>
                      </a:r>
                      <a:endParaRPr/>
                    </a:p>
                  </a:txBody>
                  <a:tcPr marT="45700" marB="457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Transcendental</a:t>
                      </a:r>
                      <a:endParaRPr/>
                    </a:p>
                  </a:txBody>
                  <a:tcPr marT="45700" marB="457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0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LD  mem/ST(i)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ST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mem/ST(i)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FLDPI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FLD1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FLDZ</a:t>
                      </a:r>
                      <a:endParaRPr/>
                    </a:p>
                  </a:txBody>
                  <a:tcPr marT="45700" marB="45700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ADD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mem/ST(i)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SUB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RP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mem/ST(i) 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MUL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mem/ST(i) 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DIV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RP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mem/ST(i)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FSQRT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FABS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FRNDINT</a:t>
                      </a:r>
                      <a:endParaRPr/>
                    </a:p>
                  </a:txBody>
                  <a:tcPr marT="45700" marB="457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COM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</a:t>
                      </a: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UCOM</a:t>
                      </a:r>
                      <a:r>
                        <a:rPr b="0" i="0" lang="en-US" sz="1600" u="none" cap="none" strike="noStrike">
                          <a:solidFill>
                            <a:schemeClr val="accen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FSTSW AX/mem</a:t>
                      </a:r>
                      <a:endParaRPr/>
                    </a:p>
                  </a:txBody>
                  <a:tcPr marT="45700" marB="457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FPATAN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F2XMI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FCOS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FPTAN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FPREM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FPSIN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Droid Sans Mono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FYL2X</a:t>
                      </a:r>
                      <a:endParaRPr/>
                    </a:p>
                  </a:txBody>
                  <a:tcPr marT="45700" marB="4570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4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80" name="Google Shape;780;p44"/>
          <p:cNvSpPr txBox="1"/>
          <p:nvPr>
            <p:ph type="title"/>
          </p:nvPr>
        </p:nvSpPr>
        <p:spPr>
          <a:xfrm>
            <a:off x="684212" y="266700"/>
            <a:ext cx="8259762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Streaming SIMD Extension 2 (SSE2)</a:t>
            </a:r>
            <a:endParaRPr/>
          </a:p>
        </p:txBody>
      </p:sp>
      <p:sp>
        <p:nvSpPr>
          <p:cNvPr id="781" name="Google Shape;781;p44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Adds 4 × 128-bit registers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Extended to 8 registers in AMD64/EM64T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for multiple FP operands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× 64-bit double precision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× 32-bit double precision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operate on them simultaneously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ingle-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nstruction 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ultiple-</a:t>
            </a:r>
            <a:r>
              <a:rPr b="0" i="0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5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Matrix Multiply</a:t>
            </a:r>
            <a:endParaRPr/>
          </a:p>
        </p:txBody>
      </p:sp>
      <p:sp>
        <p:nvSpPr>
          <p:cNvPr id="787" name="Google Shape;787;p45"/>
          <p:cNvSpPr txBox="1"/>
          <p:nvPr>
            <p:ph idx="1" type="body"/>
          </p:nvPr>
        </p:nvSpPr>
        <p:spPr>
          <a:xfrm>
            <a:off x="684212" y="1125537"/>
            <a:ext cx="8270875" cy="539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Unoptimized code:</a:t>
            </a:r>
            <a:endParaRPr/>
          </a:p>
          <a:p>
            <a:pPr indent="-22098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void dgemm (int n, double* A, double* B, double* C)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{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 for (int i = 0; i &lt; n; ++i)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   for (int j = 0; j &lt; n; ++j)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5.    {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6.     double cij = C[i+j*n]; /* cij = C[i][j] */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7.     for(int k = 0; k &lt; n; k++ 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8.      cij += A[i+k*n] * B[k+j*n]; /* cij += A[i][k]*B[k][j] */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9.     C[i+j*n] = cij; /* C[i][j] = cij */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   }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11. }</a:t>
            </a:r>
            <a:endParaRPr/>
          </a:p>
        </p:txBody>
      </p:sp>
      <p:sp>
        <p:nvSpPr>
          <p:cNvPr id="788" name="Google Shape;788;p45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89" name="Google Shape;789;p45"/>
          <p:cNvSpPr txBox="1"/>
          <p:nvPr/>
        </p:nvSpPr>
        <p:spPr>
          <a:xfrm rot="5400000">
            <a:off x="5803900" y="2968625"/>
            <a:ext cx="6313487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§3.8 Going Faster:  Subword Parallelism and Matrix Multiply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6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Matrix Multiply</a:t>
            </a:r>
            <a:endParaRPr/>
          </a:p>
        </p:txBody>
      </p:sp>
      <p:sp>
        <p:nvSpPr>
          <p:cNvPr id="795" name="Google Shape;795;p46"/>
          <p:cNvSpPr txBox="1"/>
          <p:nvPr>
            <p:ph idx="1" type="body"/>
          </p:nvPr>
        </p:nvSpPr>
        <p:spPr>
          <a:xfrm>
            <a:off x="684212" y="1125537"/>
            <a:ext cx="8270875" cy="539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x86 assembly code: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vmovsd (%r10),%xmm0  # Load 1 element of C into %xmm0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mov %rsi,%rcx        # register %rcx = %rsi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xor %eax,%eax        # register %eax = 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vmovsd (%rcx),%xmm1  # Load 1 element of B into %xmm1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5. add %r9,%rcx         # register %rcx = %rcx + %r9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6. vmulsd (%r8,%rax,8),%xmm1,%xmm1 # Multiply %xmm1, element of 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7. add $0x1,%rax        # register %rax = %rax + 1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8. cmp %eax,%edi        # compare %eax to %edi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9. vaddsd %xmm1,%xmm0,%xmm0 # Add %xmm1, %xmm0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 jg 30 &lt;dgemm+0x30&gt;  # jump if %eax &gt; %edi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11. add $0x1,%r11d      # register %r11 = %r11 + 1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12. vmovsd %xmm0,(%r10) # Store %xmm0 into C element</a:t>
            </a:r>
            <a:endParaRPr/>
          </a:p>
        </p:txBody>
      </p:sp>
      <p:sp>
        <p:nvSpPr>
          <p:cNvPr id="796" name="Google Shape;796;p46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97" name="Google Shape;797;p46"/>
          <p:cNvSpPr txBox="1"/>
          <p:nvPr/>
        </p:nvSpPr>
        <p:spPr>
          <a:xfrm rot="5400000">
            <a:off x="5803900" y="2968625"/>
            <a:ext cx="6313487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§3.8 Going Faster:  Subword Parallelism and Matrix Multiply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Matrix Multiply</a:t>
            </a:r>
            <a:endParaRPr/>
          </a:p>
        </p:txBody>
      </p:sp>
      <p:sp>
        <p:nvSpPr>
          <p:cNvPr id="803" name="Google Shape;803;p47"/>
          <p:cNvSpPr txBox="1"/>
          <p:nvPr>
            <p:ph idx="1" type="body"/>
          </p:nvPr>
        </p:nvSpPr>
        <p:spPr>
          <a:xfrm>
            <a:off x="684212" y="1125537"/>
            <a:ext cx="8270875" cy="539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Optimized C code: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#include &lt;x86intrin.h&gt;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void dgemm (int n, double* A, double* B, double* C)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{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 for ( int i = 0; i &lt; n; i+=4 )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5.   for ( int j = 0; j &lt; n; j++ ) {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6.    __m256d c0 = _mm256_load_pd(C+i+j*n); /* c0 = C[i][j] */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7.    for( int k = 0; k &lt; n; k++ 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8.     c0 = _mm256_add_pd(c0, /* c0 += A[i][k]*B[k][j] */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9.              _mm256_mul_pd(_mm256_load_pd(A+i+k*n),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             _mm256_broadcast_sd(B+k+j*n)));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11.   _mm256_store_pd(C+i+j*n, c0); /* C[i][j] = c0 */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12.  }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13. }</a:t>
            </a:r>
            <a:endParaRPr/>
          </a:p>
        </p:txBody>
      </p:sp>
      <p:sp>
        <p:nvSpPr>
          <p:cNvPr id="804" name="Google Shape;804;p47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05" name="Google Shape;805;p47"/>
          <p:cNvSpPr txBox="1"/>
          <p:nvPr/>
        </p:nvSpPr>
        <p:spPr>
          <a:xfrm rot="5400000">
            <a:off x="5803900" y="2968625"/>
            <a:ext cx="6313487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§3.8 Going Faster:  Subword Parallelism and Matrix Multiply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8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Matrix Multiply</a:t>
            </a:r>
            <a:endParaRPr/>
          </a:p>
        </p:txBody>
      </p:sp>
      <p:sp>
        <p:nvSpPr>
          <p:cNvPr id="811" name="Google Shape;811;p48"/>
          <p:cNvSpPr txBox="1"/>
          <p:nvPr>
            <p:ph idx="1" type="body"/>
          </p:nvPr>
        </p:nvSpPr>
        <p:spPr>
          <a:xfrm>
            <a:off x="684212" y="1125537"/>
            <a:ext cx="8270875" cy="539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Optimized x86 assembly code: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vmovapd (%r11),%ymm0      # Load 4 elements of C into %ymm0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mov %rbx,%rcx             # register %rcx = %rbx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xor %eax,%eax             # register %eax = 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vbroadcastsd (%rax,%r8,1),%ymm1 # Make 4 copies of B element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5. add $0x8,%rax             # register %rax = %rax + 8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6. vmulpd (%rcx),%ymm1,%ymm1 # Parallel mul %ymm1,4 A elements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7. add %r9,%rcx              # register %rcx = %rcx + %r9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8. cmp %r10,%rax             # compare %r10 to %rax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9. vaddpd %ymm1,%ymm0,%ymm0  # Parallel add %ymm1, %ymm0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10. jne 50 &lt;dgemm+0x50&gt;      # jump if not %r10 != %rax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11. add $0x1,%esi            # register % esi = % esi + 1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96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12. vmovapd %ymm0,(%r11)     # Store %ymm0 into 4 C elements</a:t>
            </a:r>
            <a:endParaRPr/>
          </a:p>
        </p:txBody>
      </p:sp>
      <p:sp>
        <p:nvSpPr>
          <p:cNvPr id="812" name="Google Shape;812;p48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13" name="Google Shape;813;p48"/>
          <p:cNvSpPr txBox="1"/>
          <p:nvPr/>
        </p:nvSpPr>
        <p:spPr>
          <a:xfrm rot="5400000">
            <a:off x="5803900" y="2968625"/>
            <a:ext cx="6313487" cy="369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§3.8 Going Faster:  Subword Parallelism and Matrix Multiply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9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23" name="Google Shape;823;p49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Right Shift and Division</a:t>
            </a:r>
            <a:endParaRPr/>
          </a:p>
        </p:txBody>
      </p:sp>
      <p:sp>
        <p:nvSpPr>
          <p:cNvPr id="824" name="Google Shape;824;p49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 shift by </a:t>
            </a:r>
            <a:r>
              <a:rPr b="0" i="1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places multiplies an integer by 2</a:t>
            </a:r>
            <a:r>
              <a:rPr b="0" baseline="30000" i="1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shift divides by 2</a:t>
            </a:r>
            <a:r>
              <a:rPr b="0" baseline="30000" i="1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for unsigned integers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signed integers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Arithmetic right shift: replicate the sign bit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–5 / 4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1111011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&gt;&gt; 2 = </a:t>
            </a:r>
            <a:r>
              <a:rPr b="0" i="0" lang="en-US" sz="2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111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11110</a:t>
            </a:r>
            <a:r>
              <a:rPr b="0" baseline="-25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–2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Rounds toward –∞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c.f. </a:t>
            </a:r>
            <a:r>
              <a:rPr b="0" i="0" lang="en-US" sz="28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1111011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&gt;&gt;&gt; 2 = </a:t>
            </a:r>
            <a:r>
              <a:rPr b="0" i="0" lang="en-US" sz="28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001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11110</a:t>
            </a:r>
            <a:r>
              <a:rPr b="0" baseline="-2500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+62</a:t>
            </a:r>
            <a:endParaRPr/>
          </a:p>
        </p:txBody>
      </p:sp>
      <p:sp>
        <p:nvSpPr>
          <p:cNvPr id="825" name="Google Shape;825;p49"/>
          <p:cNvSpPr txBox="1"/>
          <p:nvPr/>
        </p:nvSpPr>
        <p:spPr>
          <a:xfrm rot="5400000">
            <a:off x="7573168" y="1204118"/>
            <a:ext cx="27749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§3.9 Fallacies and Pitfalls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0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35" name="Google Shape;835;p50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Associativity</a:t>
            </a:r>
            <a:endParaRPr/>
          </a:p>
        </p:txBody>
      </p:sp>
      <p:sp>
        <p:nvSpPr>
          <p:cNvPr id="836" name="Google Shape;836;p50"/>
          <p:cNvSpPr txBox="1"/>
          <p:nvPr>
            <p:ph idx="1" type="body"/>
          </p:nvPr>
        </p:nvSpPr>
        <p:spPr>
          <a:xfrm>
            <a:off x="684212" y="1125537"/>
            <a:ext cx="8270875" cy="163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programs may interleave operations in unexpected orders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of associativity may fail</a:t>
            </a:r>
            <a:endParaRPr/>
          </a:p>
        </p:txBody>
      </p:sp>
      <p:graphicFrame>
        <p:nvGraphicFramePr>
          <p:cNvPr id="837" name="Google Shape;837;p50"/>
          <p:cNvGraphicFramePr/>
          <p:nvPr/>
        </p:nvGraphicFramePr>
        <p:xfrm>
          <a:off x="1771650" y="2876550"/>
          <a:ext cx="5238750" cy="1914525"/>
        </p:xfrm>
        <a:graphic>
          <a:graphicData uri="http://schemas.openxmlformats.org/presentationml/2006/ole">
            <mc:AlternateContent>
              <mc:Choice Requires="v">
                <p:oleObj r:id="rId4" imgH="1914525" imgW="5238750" progId="Excel.Sheet.8" spid="_x0000_s1">
                  <p:embed/>
                </p:oleObj>
              </mc:Choice>
              <mc:Fallback>
                <p:oleObj r:id="rId5" imgH="1914525" imgW="5238750" progId="Excel.Sheet.8">
                  <p:embed/>
                  <p:pic>
                    <p:nvPicPr>
                      <p:cNvPr id="837" name="Google Shape;837;p5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771650" y="2876550"/>
                        <a:ext cx="5238750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8" name="Google Shape;838;p50"/>
          <p:cNvSpPr txBox="1"/>
          <p:nvPr/>
        </p:nvSpPr>
        <p:spPr>
          <a:xfrm>
            <a:off x="684212" y="4972050"/>
            <a:ext cx="8270875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validate parallel programs under varying degrees of parallelism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ea6b0ed7a_0_7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bit Ripple Carry Adder</a:t>
            </a:r>
            <a:endParaRPr/>
          </a:p>
        </p:txBody>
      </p:sp>
      <p:sp>
        <p:nvSpPr>
          <p:cNvPr id="151" name="Google Shape;151;g32ea6b0ed7a_0_7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32ea6b0ed7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25" y="2463625"/>
            <a:ext cx="5435750" cy="2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1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48" name="Google Shape;848;p51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Who Cares About FP Accuracy?</a:t>
            </a:r>
            <a:endParaRPr/>
          </a:p>
        </p:txBody>
      </p:sp>
      <p:sp>
        <p:nvSpPr>
          <p:cNvPr id="849" name="Google Shape;849;p51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for scientific code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for everyday consumer use?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“My bank balance is out by 0.0002¢!” ☹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Intel Pentium FDIV bug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market expects accuracy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Colwell, </a:t>
            </a: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Pentium Chronicles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2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59" name="Google Shape;859;p52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Concluding Remarks</a:t>
            </a:r>
            <a:endParaRPr/>
          </a:p>
        </p:txBody>
      </p:sp>
      <p:sp>
        <p:nvSpPr>
          <p:cNvPr id="860" name="Google Shape;860;p52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 have no inherent meaning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Interpretation depends on the instructions applied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representations of numbers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Finite range and precision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account for this in programs</a:t>
            </a:r>
            <a:endParaRPr/>
          </a:p>
        </p:txBody>
      </p:sp>
      <p:sp>
        <p:nvSpPr>
          <p:cNvPr id="861" name="Google Shape;861;p52"/>
          <p:cNvSpPr txBox="1"/>
          <p:nvPr/>
        </p:nvSpPr>
        <p:spPr>
          <a:xfrm rot="5400000">
            <a:off x="7554118" y="1223168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§3.9 Concluding Remarks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3"/>
          <p:cNvSpPr txBox="1"/>
          <p:nvPr/>
        </p:nvSpPr>
        <p:spPr>
          <a:xfrm>
            <a:off x="1692275" y="6381750"/>
            <a:ext cx="7272337" cy="358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Chapter 3 — Arithmetic for Computers — </a:t>
            </a:r>
            <a:fld id="{00000000-1234-1234-1234-123412341234}" type="slidenum"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71" name="Google Shape;871;p53"/>
          <p:cNvSpPr txBox="1"/>
          <p:nvPr>
            <p:ph type="title"/>
          </p:nvPr>
        </p:nvSpPr>
        <p:spPr>
          <a:xfrm>
            <a:off x="684212" y="146050"/>
            <a:ext cx="8259762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Concluding Remarks</a:t>
            </a:r>
            <a:endParaRPr/>
          </a:p>
        </p:txBody>
      </p:sp>
      <p:sp>
        <p:nvSpPr>
          <p:cNvPr id="872" name="Google Shape;872;p53"/>
          <p:cNvSpPr txBox="1"/>
          <p:nvPr>
            <p:ph idx="1" type="body"/>
          </p:nvPr>
        </p:nvSpPr>
        <p:spPr>
          <a:xfrm>
            <a:off x="684212" y="1125537"/>
            <a:ext cx="8270875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ISAs support arithmetic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Signed and unsigned integers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Floating-point approximation to reals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Bounded range and precision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can overflow and underflow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MIPS ISA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 instructions: 54 most frequently used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 of SPECINT, 97% of SPECFP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instructions: less frequent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ea6b0ed7a_0_14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bit adder</a:t>
            </a:r>
            <a:endParaRPr/>
          </a:p>
        </p:txBody>
      </p:sp>
      <p:sp>
        <p:nvSpPr>
          <p:cNvPr id="159" name="Google Shape;159;g32ea6b0ed7a_0_14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32ea6b0ed7a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00" y="2293176"/>
            <a:ext cx="9144001" cy="22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ea6b0ed7a_0_21"/>
          <p:cNvSpPr txBox="1"/>
          <p:nvPr>
            <p:ph type="title"/>
          </p:nvPr>
        </p:nvSpPr>
        <p:spPr>
          <a:xfrm>
            <a:off x="684212" y="146050"/>
            <a:ext cx="8259900" cy="76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2ea6b0ed7a_0_21"/>
          <p:cNvSpPr txBox="1"/>
          <p:nvPr>
            <p:ph idx="1" type="body"/>
          </p:nvPr>
        </p:nvSpPr>
        <p:spPr>
          <a:xfrm>
            <a:off x="684212" y="1125537"/>
            <a:ext cx="82710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32ea6b0ed7a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68"/>
            <a:ext cx="9144000" cy="678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2008-07-28T10:20:18Z</dcterms:created>
  <dc:creator>Peter Ashenden</dc:creator>
</cp:coreProperties>
</file>